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4" r:id="rId6"/>
    <p:sldId id="263" r:id="rId7"/>
    <p:sldId id="265" r:id="rId8"/>
    <p:sldId id="267" r:id="rId9"/>
    <p:sldId id="268" r:id="rId10"/>
    <p:sldId id="266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1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4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0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02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43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2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0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8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1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2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5C27-D44D-4BC5-866F-3CA8A264ECB9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ECB8-D18E-42E0-A374-CEAA0446D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7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51335"/>
            <a:ext cx="5040560" cy="5977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4624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7030A0"/>
                </a:solidFill>
                <a:latin typeface="Times New Roman"/>
              </a:rPr>
              <a:t>МУНИЦИПАЛЬНОЕ БЮДЖЕТНОЕ ДОШКОЛЬНОЕ ОБРАЗОВАТЕЛЬНОЕ УЧЕРЕЖДЕНИЕ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lvl="0" algn="ctr"/>
            <a:r>
              <a:rPr lang="ru-RU" sz="1400" b="1" i="1" dirty="0" smtClean="0">
                <a:solidFill>
                  <a:srgbClr val="7030A0"/>
                </a:solidFill>
                <a:latin typeface="Times New Roman"/>
              </a:rPr>
              <a:t>«ДЕТСКИЙ САД №1 «ЗВЁЗДОЧКА»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7366" y="1124744"/>
            <a:ext cx="4067944" cy="5215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мастер-класс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Создание модели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мини-музея в ДОУ.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Коллекция пуговиц как одна из форм развития познавательных процессов и мелкой моторики рук у дошкольников».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Выполнила:</a:t>
            </a:r>
            <a:r>
              <a:rPr lang="ru-RU" sz="1400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Павлова Е.В., воспитатель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7030A0"/>
                </a:solidFill>
                <a:effectLst/>
                <a:latin typeface="Times New Roman"/>
                <a:ea typeface="Calibri"/>
                <a:cs typeface="Times New Roman"/>
              </a:rPr>
              <a:t>младшей группы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2018 год</a:t>
            </a: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8078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39" y="1721002"/>
            <a:ext cx="2667769" cy="2068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t="11729" r="13375" b="9148"/>
          <a:stretch/>
        </p:blipFill>
        <p:spPr>
          <a:xfrm>
            <a:off x="6251987" y="1605942"/>
            <a:ext cx="2646182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12012" r="7787" b="11231"/>
          <a:stretch/>
        </p:blipFill>
        <p:spPr>
          <a:xfrm>
            <a:off x="1115615" y="4102151"/>
            <a:ext cx="2546941" cy="22987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03607"/>
            <a:ext cx="2399892" cy="3197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95" y="3813878"/>
            <a:ext cx="2417566" cy="25575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01906" y="980728"/>
            <a:ext cx="6042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6604" cap="flat" cmpd="sng" algn="ctr">
                  <a:solidFill>
                    <a:srgbClr val="A5644E"/>
                  </a:solidFill>
                  <a:prstDash val="solid"/>
                  <a:round/>
                </a:ln>
                <a:solidFill>
                  <a:srgbClr val="523227"/>
                </a:solidFill>
                <a:effectLst>
                  <a:outerShdw dist="38100" dir="2700000" algn="tl">
                    <a:srgbClr val="C0504D"/>
                  </a:outerShdw>
                </a:effectLst>
                <a:latin typeface="Times New Roman"/>
                <a:ea typeface="Times New Roman"/>
                <a:cs typeface="Times New Roman"/>
              </a:rPr>
              <a:t>ВАРИАНТЫ ГОТОВЫХ ПОДЕЛОК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5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11" y="1564643"/>
            <a:ext cx="7488832" cy="3728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Таким образом, данный опыт нашей работы с пуговицами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направлен на развитие мелкой моторики, внимания, воображения, памяти;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учит детей дошкольного возраста ориентироваться в основных и оттеночных цветах;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учит сопоставлять образец и выполненную работу;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закрепляет сенсорные навыки и пространственные представления;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воспитывает усидчивость и трудолюбие;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— формирует устойчивый интерес к полученному результату.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465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276872"/>
            <a:ext cx="5958408" cy="25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Кинзянова Ж.В. Сенсомоторное развитие: учебно – методическое пособие. - Волгоград: Учитель, - 2011</a:t>
            </a:r>
            <a:endParaRPr lang="ru-RU" sz="2000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Ткаченко Т. А. Развиваем мелкую моторику: учебно – методическое пособие. – М.: Эксмо, - 2007</a:t>
            </a:r>
            <a:endParaRPr lang="ru-RU" sz="2000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Янушко Е. А. Сенсорное развитие детей раннего возраста: учебно – методическое пособие . – М.: Мозайка – Синтез, 2010</a:t>
            </a:r>
            <a:endParaRPr lang="ru-RU" sz="2000" dirty="0">
              <a:solidFill>
                <a:srgbClr val="333333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242338"/>
            <a:ext cx="254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ln w="6604" cap="flat" cmpd="sng" algn="ctr">
                  <a:solidFill>
                    <a:srgbClr val="A5644E"/>
                  </a:solidFill>
                  <a:prstDash val="solid"/>
                  <a:round/>
                </a:ln>
                <a:solidFill>
                  <a:srgbClr val="523227"/>
                </a:solidFill>
                <a:effectLst>
                  <a:outerShdw dist="38100" dir="2700000" algn="tl">
                    <a:srgbClr val="C0504D"/>
                  </a:outerShdw>
                </a:effectLst>
                <a:latin typeface="Times New Roman"/>
                <a:cs typeface="Times New Roman"/>
              </a:rPr>
              <a:t>ЛИТЕРАТУРА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6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1196752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мастер-класса: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полноценного проявления и развития педагогического мастерства участников мастер-класса на основе организации пространства по обмену опытом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мастер - класса: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передача педагогом своего опыта путем прямого и комментированного показа последовательности действий, методов, приемов и форм педагогической деятельности;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уровня профессиональной компетентности педагогов;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обогащение знаний и представлений педагогов о нестандартных дидактических средствах, например, пуговицах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раскрытие творческого потенциала педагогов.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пуговицы раного цвета и размера, шаблоны рисунков для содания картины, картон, пластилин, клей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04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53" y="2348880"/>
            <a:ext cx="5460099" cy="40950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98072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Филобутонистика — коллекционирование и изучение форменных и простых пуговиц, их внешнего вида, надписей, символики изображений, материала, места и времени изготовления. Составление художественных произведений из пуговиц.</a:t>
            </a:r>
          </a:p>
        </p:txBody>
      </p:sp>
    </p:spTree>
    <p:extLst>
      <p:ext uri="{BB962C8B-B14F-4D97-AF65-F5344CB8AC3E}">
        <p14:creationId xmlns:p14="http://schemas.microsoft.com/office/powerpoint/2010/main" val="312561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268760"/>
            <a:ext cx="640871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800" b="1" dirty="0" smtClean="0">
                <a:ln w="6604" cap="flat" cmpd="sng" algn="ctr">
                  <a:solidFill>
                    <a:srgbClr val="A5644E"/>
                  </a:solidFill>
                  <a:prstDash val="solid"/>
                  <a:round/>
                </a:ln>
                <a:solidFill>
                  <a:srgbClr val="523227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</a:rPr>
              <a:t>МИНИ-МУЗЕЙ</a:t>
            </a:r>
            <a:r>
              <a:rPr lang="ru-RU" sz="2800" b="1" dirty="0" smtClean="0">
                <a:solidFill>
                  <a:srgbClr val="C77C0E"/>
                </a:solidFill>
                <a:ea typeface="Times New Roman"/>
                <a:cs typeface="Times New Roman"/>
              </a:rPr>
              <a:t>   </a:t>
            </a:r>
            <a:r>
              <a:rPr lang="ru-RU" sz="2800" b="1" dirty="0" smtClean="0">
                <a:ln w="6604" cap="flat" cmpd="sng" algn="ctr">
                  <a:solidFill>
                    <a:srgbClr val="A5644E"/>
                  </a:solidFill>
                  <a:prstDash val="solid"/>
                  <a:round/>
                </a:ln>
                <a:solidFill>
                  <a:srgbClr val="523227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/>
                <a:ea typeface="Times New Roman"/>
                <a:cs typeface="Times New Roman"/>
              </a:rPr>
              <a:t>«ПУГОВИЦЫ»</a:t>
            </a:r>
            <a:endParaRPr lang="ru-RU" sz="2800" b="1" dirty="0">
              <a:solidFill>
                <a:srgbClr val="C77C0E"/>
              </a:solidFill>
              <a:ea typeface="Times New Roman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598" r="6666" b="4723"/>
          <a:stretch/>
        </p:blipFill>
        <p:spPr>
          <a:xfrm>
            <a:off x="2367268" y="1735146"/>
            <a:ext cx="5201550" cy="46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9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05273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нашем музее представлены пуговицы отличающиеся по форме,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величине,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материалу из которого изготовлены, назначению –применению, количеству дырочек и узору.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 t="11412" r="13693" b="4985"/>
          <a:stretch/>
        </p:blipFill>
        <p:spPr>
          <a:xfrm>
            <a:off x="1043608" y="2132856"/>
            <a:ext cx="2286724" cy="20070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t="14534" r="13580" b="3364"/>
          <a:stretch/>
        </p:blipFill>
        <p:spPr>
          <a:xfrm>
            <a:off x="3635896" y="2132856"/>
            <a:ext cx="2265332" cy="1982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11299" r="10901"/>
          <a:stretch/>
        </p:blipFill>
        <p:spPr>
          <a:xfrm>
            <a:off x="6372200" y="2132856"/>
            <a:ext cx="2286724" cy="19772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12373" r="14325"/>
          <a:stretch/>
        </p:blipFill>
        <p:spPr>
          <a:xfrm>
            <a:off x="2483768" y="4365104"/>
            <a:ext cx="2177708" cy="1935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8409" r="12600" b="1381"/>
          <a:stretch/>
        </p:blipFill>
        <p:spPr>
          <a:xfrm>
            <a:off x="5580112" y="4339930"/>
            <a:ext cx="2223273" cy="19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Дидактические игры с пуговицами   Задачи: развивать воображение, внимание, сенсорное восприятие, усидчивость, зрительно – моторную координацию, мелкую моторику пальцев рук.  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t="38803" r="42835" b="6622"/>
          <a:stretch/>
        </p:blipFill>
        <p:spPr bwMode="auto">
          <a:xfrm>
            <a:off x="6012160" y="1722220"/>
            <a:ext cx="2412268" cy="22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483768" y="1196752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ln w="6604" cap="flat" cmpd="sng" algn="ctr">
                  <a:solidFill>
                    <a:srgbClr val="A5644E"/>
                  </a:solidFill>
                  <a:prstDash val="solid"/>
                  <a:round/>
                </a:ln>
                <a:solidFill>
                  <a:srgbClr val="523227"/>
                </a:solidFill>
                <a:effectLst>
                  <a:outerShdw dist="38100" dir="2700000" algn="tl">
                    <a:srgbClr val="C0504D"/>
                  </a:outerShdw>
                </a:effectLst>
                <a:latin typeface="Times New Roman"/>
                <a:ea typeface="Times New Roman"/>
                <a:cs typeface="Times New Roman"/>
              </a:rPr>
              <a:t>ИГРЫ С</a:t>
            </a:r>
            <a:r>
              <a:rPr lang="ru-RU" sz="2800" b="1" dirty="0" smtClean="0">
                <a:solidFill>
                  <a:srgbClr val="C77C0E"/>
                </a:solidFill>
                <a:ea typeface="Times New Roman"/>
                <a:cs typeface="Times New Roman"/>
              </a:rPr>
              <a:t>   </a:t>
            </a:r>
            <a:r>
              <a:rPr lang="ru-RU" sz="2800" b="1" dirty="0" smtClean="0">
                <a:ln w="6604" cap="flat" cmpd="sng" algn="ctr">
                  <a:solidFill>
                    <a:srgbClr val="A5644E"/>
                  </a:solidFill>
                  <a:prstDash val="solid"/>
                  <a:round/>
                </a:ln>
                <a:solidFill>
                  <a:srgbClr val="523227"/>
                </a:solidFill>
                <a:effectLst>
                  <a:outerShdw dist="38100" dir="2700000" algn="tl">
                    <a:srgbClr val="C0504D"/>
                  </a:outerShdw>
                </a:effectLst>
                <a:latin typeface="Times New Roman"/>
                <a:ea typeface="Times New Roman"/>
                <a:cs typeface="Times New Roman"/>
              </a:rPr>
              <a:t>ПУГОВИЦАМИ</a:t>
            </a:r>
            <a:endParaRPr lang="ru-RU" sz="2800" b="1" dirty="0">
              <a:solidFill>
                <a:srgbClr val="C77C0E"/>
              </a:solidFill>
              <a:ea typeface="Times New Roman"/>
              <a:cs typeface="Times New Roman"/>
            </a:endParaRPr>
          </a:p>
        </p:txBody>
      </p:sp>
      <p:pic>
        <p:nvPicPr>
          <p:cNvPr id="8" name="Рисунок 7" descr="Не затягивайте игру. Когда вы замечаете, что интерес и внимание детей начинает угасать, скажите им, что сегодня они просто молодцы и уберите пуговицы. Таким образом, детям игра не надоест и с ней будут связаны только позитивные эмоции.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t="10963" r="43219" b="36097"/>
          <a:stretch/>
        </p:blipFill>
        <p:spPr bwMode="auto">
          <a:xfrm>
            <a:off x="1547664" y="4085031"/>
            <a:ext cx="2636109" cy="242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Не затягивайте игру. Когда вы замечаете, что интерес и внимание детей начинает угасать, скажите им, что сегодня они просто молодцы и уберите пуговицы. Таким образом, детям игра не надоест и с ней будут связаны только позитивные эмоции.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7" t="10316" r="1196" b="34909"/>
          <a:stretch/>
        </p:blipFill>
        <p:spPr bwMode="auto">
          <a:xfrm>
            <a:off x="5004048" y="4077072"/>
            <a:ext cx="2574324" cy="2504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Дидактические игры с пуговицами   Задачи: развивать воображение, внимание, сенсорное восприятие, усидчивость, зрительно – моторную координацию, мелкую моторику пальцев рук.  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5" t="36801" r="1195" b="6622"/>
          <a:stretch/>
        </p:blipFill>
        <p:spPr bwMode="auto">
          <a:xfrm>
            <a:off x="2771800" y="1681454"/>
            <a:ext cx="2412268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39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Выкладывание пуговиц на картинках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27252" r="44541" b="17072"/>
          <a:stretch/>
        </p:blipFill>
        <p:spPr bwMode="auto">
          <a:xfrm>
            <a:off x="1052456" y="1934835"/>
            <a:ext cx="3944669" cy="404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ыкладывание пуговиц на картинках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9" t="38784" r="1466" b="6261"/>
          <a:stretch/>
        </p:blipFill>
        <p:spPr bwMode="auto">
          <a:xfrm>
            <a:off x="5220072" y="2492896"/>
            <a:ext cx="3618045" cy="379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475656" y="980728"/>
            <a:ext cx="7042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6604" cap="flat" cmpd="sng" algn="ctr">
                  <a:solidFill>
                    <a:srgbClr val="A5644E"/>
                  </a:solidFill>
                  <a:prstDash val="solid"/>
                  <a:round/>
                </a:ln>
                <a:solidFill>
                  <a:srgbClr val="523227"/>
                </a:solidFill>
                <a:effectLst>
                  <a:outerShdw dist="38100" dir="2700000" algn="tl">
                    <a:srgbClr val="C0504D"/>
                  </a:outerShdw>
                </a:effectLst>
                <a:latin typeface="Times New Roman"/>
                <a:ea typeface="Times New Roman"/>
                <a:cs typeface="Times New Roman"/>
              </a:rPr>
              <a:t>ВЫКЛАДЫВАНИЕ  ПУГОВИЦ НА КАРТИНКАХ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1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052736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6604" cap="flat" cmpd="sng" algn="ctr">
                  <a:solidFill>
                    <a:srgbClr val="A5644E"/>
                  </a:solidFill>
                  <a:prstDash val="solid"/>
                  <a:round/>
                </a:ln>
                <a:solidFill>
                  <a:srgbClr val="523227"/>
                </a:solidFill>
                <a:effectLst>
                  <a:outerShdw dist="38100" dir="2700000" algn="tl">
                    <a:srgbClr val="C0504D"/>
                  </a:outerShdw>
                </a:effectLst>
                <a:latin typeface="Times New Roman"/>
                <a:ea typeface="Times New Roman"/>
                <a:cs typeface="Times New Roman"/>
              </a:rPr>
              <a:t>ВМЕСТЕ С РОДИТЕЛЯМИ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12853" r="11531" b="4504"/>
          <a:stretch/>
        </p:blipFill>
        <p:spPr>
          <a:xfrm>
            <a:off x="1187624" y="1575956"/>
            <a:ext cx="2736304" cy="2238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8649" r="6937" b="10991"/>
          <a:stretch/>
        </p:blipFill>
        <p:spPr>
          <a:xfrm>
            <a:off x="4572000" y="1631370"/>
            <a:ext cx="3910886" cy="2675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t="24549" r="5405" b="28408"/>
          <a:stretch/>
        </p:blipFill>
        <p:spPr>
          <a:xfrm>
            <a:off x="4755777" y="4509120"/>
            <a:ext cx="4180264" cy="1723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 t="10811" r="8468" b="12672"/>
          <a:stretch/>
        </p:blipFill>
        <p:spPr>
          <a:xfrm>
            <a:off x="1018966" y="3861048"/>
            <a:ext cx="3318230" cy="22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6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24"/>
            <a:ext cx="9084501" cy="6813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4204" r="9479" b="5552"/>
          <a:stretch/>
        </p:blipFill>
        <p:spPr>
          <a:xfrm>
            <a:off x="1462304" y="1616836"/>
            <a:ext cx="2901624" cy="4044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t="9849" r="8739" b="11592"/>
          <a:stretch/>
        </p:blipFill>
        <p:spPr>
          <a:xfrm>
            <a:off x="5292080" y="4293096"/>
            <a:ext cx="2736032" cy="1985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22463" b="13514"/>
          <a:stretch/>
        </p:blipFill>
        <p:spPr>
          <a:xfrm>
            <a:off x="4860032" y="1196752"/>
            <a:ext cx="3364732" cy="293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22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Павлов</dc:creator>
  <cp:lastModifiedBy>Александр Павлов</cp:lastModifiedBy>
  <cp:revision>12</cp:revision>
  <dcterms:created xsi:type="dcterms:W3CDTF">2018-04-01T13:06:59Z</dcterms:created>
  <dcterms:modified xsi:type="dcterms:W3CDTF">2018-04-01T15:07:42Z</dcterms:modified>
</cp:coreProperties>
</file>